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797675" cy="99282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016" autoAdjust="0"/>
    <p:restoredTop sz="94649" autoAdjust="0"/>
  </p:normalViewPr>
  <p:slideViewPr>
    <p:cSldViewPr snapToGrid="0">
      <p:cViewPr varScale="1">
        <p:scale>
          <a:sx n="111" d="100"/>
          <a:sy n="111" d="100"/>
        </p:scale>
        <p:origin x="123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E5931-363D-4D93-813E-5D9B44187CD8}" type="datetimeFigureOut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5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8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ABCF9-E9F0-40D5-BBA3-CDD28DFFF87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59752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65B210-B8DE-4BCF-8C00-67150025F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8E402C6-8AA3-48D5-A179-9E5414F727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ADA5955-657E-44CB-A014-254E89280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FB3B4-C0B1-4BF3-AD5C-84C8092292F5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3E37C33-B25E-4280-AE6A-70D654CD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A43475E-347D-4E27-B34B-9EBE93CE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963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9D04FA-562C-48C1-96C6-442DCC51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BD96EF49-43E5-424D-B8E4-71BB775B5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299B315-B9CE-48C4-957C-E6F289209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7C00-6B5E-4B16-8179-0686275EE3E0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F95E4DA-471E-480A-9015-F3A3274A6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C85BBFD-5337-412E-B550-BFC3D0B3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109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48676DE4-409B-464A-BEDB-69058B7E2D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id="{2F971848-7D91-40A9-AC59-AF2E1E121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1ECE958-0773-4F67-B849-73EB42CFB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CB16-E064-4587-BD41-D5710A684CF3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FDD06E4-04FE-4256-8333-C9392875E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3FB80C8-9A15-4A02-90F1-26DAC0862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292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D68150-E171-403A-BF2D-4F9FAD488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38110BC-1647-4721-A6B8-B20001BF8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3D4F031-BD8C-43B2-9DC4-B0290031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D8C66-9A1D-4419-A9B3-75AB9AA25EDC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DF4144B-A17D-4DD1-A6A3-3834B79BF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3162140-DE0C-4642-A756-6EBBE73A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76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3F7D19-7AD3-4516-9172-E5BBE2BF5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F5F51D26-58CD-4E51-BBDB-CAC1A5644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76FAC06-E5A0-4AE1-B2FF-85E1D1E72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43586-5767-43A7-A85F-F0DA11E80378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E312000-DFDA-4FAD-885F-9A3726D3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C74C96C-E6F9-4504-B185-06DE75023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85961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B3547B-852F-439B-A87C-6C94B2D0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E7F679C-749A-42BE-9A94-76C118F1A8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E6A2F821-F1FB-4547-93B6-EC4D989337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D6AA1BF-0280-4054-9EC2-254111637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0FB2-F331-45ED-A276-F659EF78B0D5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AC9279F-8D81-42E8-8676-A99C38210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7474BA1-BE88-4280-93BE-0ACE148F3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7818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552322-4564-4F5A-86D6-7C62D5BBE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F871F2F7-6688-49C9-9A1C-B9632A4B9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44EFA8A-B2C3-4317-8C38-DF5804C60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id="{EC0F47A5-819B-4476-85B0-90711D483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04DFB56-315F-4BD7-8C32-EF0F8D13D7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34D7BCA5-F590-41E2-8EF1-83D641FE6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DC5BB-4C20-4E85-B7F9-3531AFADC09C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BDA31C90-0706-4E94-BCC6-DFA27A951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8F00F47-79ED-4110-A56A-5070F11F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34754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BA184-5A95-464D-A8D7-522C05A31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6699BC36-C15E-4EC3-ABBC-12C82D63F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C5CB-23F6-4EEC-8B44-C79AD8B0B0A9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482FD61D-0AD0-4115-8E13-293450C00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6A3B4D59-E0C6-4281-83DD-30DF7C650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7711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B77B15CA-43F4-4AEB-B480-03516BF76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8FA0-5C96-484D-959D-904819B22FAB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8EAD8123-59C4-4E82-A4E2-7BBBA8D0D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6086FAA-11BE-4EF6-84BE-EA8F331BE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9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01C2D4-E169-47D6-90A2-CF820DC0B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12E7411-36AD-4514-B9B5-63E772B02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F4F5E2AA-2AA4-4D61-AC43-1419C1B9F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34056AD-8616-41E5-8A10-ED9E746AB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1ED7-18A3-4D8F-9576-A303F9FB106C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AFC4DF1-14A5-43CD-98FA-5DA4EC1C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9875CF08-F55D-42D8-87B6-7E674D5C5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3427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495AF7-741B-4547-9B72-18FFFE1DE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56F57C90-30DA-4858-9701-9301B747B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F3E29AA4-CB50-4CEF-8070-F443B4534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AA93378-0796-43C5-9AE7-DD7E1D809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B595-BD27-4FBF-89DB-FBE08B680CE9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FFB89D0-8E52-438D-8EC5-9685838F2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40A7F8E-5EED-43E9-992A-CE98C34DB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504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50500AF2-BE09-4515-8741-4ABC5366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8DF89D10-63E5-44F4-8521-1D6F14031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F9452C1-4B8D-488C-B594-5DE177F0CB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0331D-544D-48FA-AB7A-E2CAEAC0F0B2}" type="datetime1">
              <a:rPr lang="sk-SK" smtClean="0"/>
              <a:pPr/>
              <a:t>21. 2. 2022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517EB4E-3ABB-4C9D-ADB9-9083B9259D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Projekt odliatku EF20 so záliatkom</a:t>
            </a:r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B82628F-BDDD-45E8-8BE9-25425E1D0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0CB20-BCC9-439D-84DC-29A44678F657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03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Zalomená spojnica 204"/>
          <p:cNvCxnSpPr/>
          <p:nvPr/>
        </p:nvCxnSpPr>
        <p:spPr>
          <a:xfrm rot="16200000" flipH="1">
            <a:off x="6130274" y="1488401"/>
            <a:ext cx="619122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Rovná spojovacia šípka 199"/>
          <p:cNvCxnSpPr/>
          <p:nvPr/>
        </p:nvCxnSpPr>
        <p:spPr>
          <a:xfrm rot="16200000" flipH="1">
            <a:off x="8420372" y="5044425"/>
            <a:ext cx="1975054" cy="253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Zalomená spojnica 146"/>
          <p:cNvCxnSpPr/>
          <p:nvPr/>
        </p:nvCxnSpPr>
        <p:spPr>
          <a:xfrm rot="5400000">
            <a:off x="4052151" y="1213691"/>
            <a:ext cx="575843" cy="52100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Zalomená spojnica 152"/>
          <p:cNvCxnSpPr/>
          <p:nvPr/>
        </p:nvCxnSpPr>
        <p:spPr>
          <a:xfrm rot="16200000" flipH="1">
            <a:off x="9619345" y="6162708"/>
            <a:ext cx="238128" cy="116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Zaoblený obdĺžnik 114"/>
          <p:cNvSpPr/>
          <p:nvPr/>
        </p:nvSpPr>
        <p:spPr>
          <a:xfrm>
            <a:off x="1314451" y="2982239"/>
            <a:ext cx="3419474" cy="90396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Zaoblený obdĺžnik 40"/>
          <p:cNvSpPr/>
          <p:nvPr/>
        </p:nvSpPr>
        <p:spPr>
          <a:xfrm>
            <a:off x="8061326" y="1486813"/>
            <a:ext cx="1771649" cy="14097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Zaoblený obdĺžnik 39"/>
          <p:cNvSpPr/>
          <p:nvPr/>
        </p:nvSpPr>
        <p:spPr>
          <a:xfrm>
            <a:off x="5200651" y="1486813"/>
            <a:ext cx="2171700" cy="14097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A21EFD0-A95E-489C-9001-1F4699A93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C92D9553-7C7D-4B0F-A72D-6E4E63C07144}"/>
              </a:ext>
            </a:extLst>
          </p:cNvPr>
          <p:cNvSpPr txBox="1"/>
          <p:nvPr/>
        </p:nvSpPr>
        <p:spPr>
          <a:xfrm>
            <a:off x="139700" y="136525"/>
            <a:ext cx="119253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2400" b="1" i="1" dirty="0"/>
              <a:t>Štruktúra dokumentov SNA – </a:t>
            </a:r>
            <a:r>
              <a:rPr lang="sk-SK" sz="1200" b="1" i="1" dirty="0"/>
              <a:t>administratívne členenie</a:t>
            </a:r>
          </a:p>
        </p:txBody>
      </p:sp>
      <p:sp>
        <p:nvSpPr>
          <p:cNvPr id="2" name="Zaoblený obdĺžnik 1"/>
          <p:cNvSpPr/>
          <p:nvPr/>
        </p:nvSpPr>
        <p:spPr>
          <a:xfrm>
            <a:off x="4972050" y="633046"/>
            <a:ext cx="1962150" cy="715329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3600" b="1" dirty="0"/>
              <a:t>Stanovy</a:t>
            </a:r>
          </a:p>
        </p:txBody>
      </p:sp>
      <p:sp>
        <p:nvSpPr>
          <p:cNvPr id="27" name="Zaoblený obdĺžnik 26"/>
          <p:cNvSpPr/>
          <p:nvPr/>
        </p:nvSpPr>
        <p:spPr>
          <a:xfrm>
            <a:off x="8266713" y="1788439"/>
            <a:ext cx="1396999" cy="865186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dirty="0"/>
              <a:t>Športovo technické dokumenty</a:t>
            </a:r>
          </a:p>
        </p:txBody>
      </p:sp>
      <p:sp>
        <p:nvSpPr>
          <p:cNvPr id="29" name="Zaoblený obdĺžnik 28"/>
          <p:cNvSpPr/>
          <p:nvPr/>
        </p:nvSpPr>
        <p:spPr>
          <a:xfrm>
            <a:off x="8685625" y="4249434"/>
            <a:ext cx="1495999" cy="452055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200" dirty="0"/>
              <a:t>Súťažný poriadok</a:t>
            </a:r>
          </a:p>
        </p:txBody>
      </p:sp>
      <p:sp>
        <p:nvSpPr>
          <p:cNvPr id="35" name="Zaoblený obdĺžnik 34"/>
          <p:cNvSpPr/>
          <p:nvPr/>
        </p:nvSpPr>
        <p:spPr>
          <a:xfrm>
            <a:off x="3497627" y="3350538"/>
            <a:ext cx="1055323" cy="449937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200" dirty="0"/>
              <a:t>Rokovací poriadok</a:t>
            </a:r>
          </a:p>
        </p:txBody>
      </p:sp>
      <p:sp>
        <p:nvSpPr>
          <p:cNvPr id="36" name="Zaoblený obdĺžnik 35"/>
          <p:cNvSpPr/>
          <p:nvPr/>
        </p:nvSpPr>
        <p:spPr>
          <a:xfrm>
            <a:off x="2265951" y="3353713"/>
            <a:ext cx="1067799" cy="475337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200" dirty="0"/>
              <a:t>Volebný poriadok</a:t>
            </a:r>
          </a:p>
        </p:txBody>
      </p:sp>
      <p:sp>
        <p:nvSpPr>
          <p:cNvPr id="38" name="Zaoblený obdĺžnik 37"/>
          <p:cNvSpPr/>
          <p:nvPr/>
        </p:nvSpPr>
        <p:spPr>
          <a:xfrm>
            <a:off x="8735232" y="5462236"/>
            <a:ext cx="1885794" cy="434775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200" dirty="0"/>
              <a:t>Licenčný a prestupový poriadok</a:t>
            </a:r>
          </a:p>
        </p:txBody>
      </p:sp>
      <p:sp>
        <p:nvSpPr>
          <p:cNvPr id="39" name="Zaoblený obdĺžnik 38"/>
          <p:cNvSpPr/>
          <p:nvPr/>
        </p:nvSpPr>
        <p:spPr>
          <a:xfrm>
            <a:off x="8776086" y="6052928"/>
            <a:ext cx="1183578" cy="477370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100" dirty="0"/>
              <a:t>Disciplinárny poriadok</a:t>
            </a:r>
          </a:p>
        </p:txBody>
      </p:sp>
      <p:cxnSp>
        <p:nvCxnSpPr>
          <p:cNvPr id="64" name="Zalomená spojnica 63"/>
          <p:cNvCxnSpPr>
            <a:endCxn id="27" idx="0"/>
          </p:cNvCxnSpPr>
          <p:nvPr/>
        </p:nvCxnSpPr>
        <p:spPr>
          <a:xfrm>
            <a:off x="6934200" y="1131388"/>
            <a:ext cx="2031013" cy="65705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Zalomená spojnica 204"/>
          <p:cNvCxnSpPr>
            <a:endCxn id="9" idx="0"/>
          </p:cNvCxnSpPr>
          <p:nvPr/>
        </p:nvCxnSpPr>
        <p:spPr>
          <a:xfrm rot="5400000">
            <a:off x="2864540" y="1220791"/>
            <a:ext cx="476454" cy="40628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Zalomená spojnica 207"/>
          <p:cNvCxnSpPr>
            <a:endCxn id="30" idx="0"/>
          </p:cNvCxnSpPr>
          <p:nvPr/>
        </p:nvCxnSpPr>
        <p:spPr>
          <a:xfrm rot="5400000">
            <a:off x="1682170" y="1296755"/>
            <a:ext cx="498841" cy="25664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Zalomená spojnica 210"/>
          <p:cNvCxnSpPr/>
          <p:nvPr/>
        </p:nvCxnSpPr>
        <p:spPr>
          <a:xfrm rot="10800000" flipV="1">
            <a:off x="662736" y="1174250"/>
            <a:ext cx="4309315" cy="60868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aoblený obdĺžnik 41"/>
          <p:cNvSpPr/>
          <p:nvPr/>
        </p:nvSpPr>
        <p:spPr>
          <a:xfrm>
            <a:off x="5441948" y="1759863"/>
            <a:ext cx="1683146" cy="858836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dirty="0"/>
              <a:t>Smernice, evidencia a informácie</a:t>
            </a:r>
          </a:p>
        </p:txBody>
      </p:sp>
      <p:grpSp>
        <p:nvGrpSpPr>
          <p:cNvPr id="151" name="Skupina 150"/>
          <p:cNvGrpSpPr/>
          <p:nvPr/>
        </p:nvGrpSpPr>
        <p:grpSpPr>
          <a:xfrm>
            <a:off x="447675" y="4477662"/>
            <a:ext cx="1533525" cy="303887"/>
            <a:chOff x="5038725" y="3077488"/>
            <a:chExt cx="1847850" cy="314325"/>
          </a:xfrm>
        </p:grpSpPr>
        <p:sp>
          <p:nvSpPr>
            <p:cNvPr id="50" name="Zaoblený obdĺžnik 49"/>
            <p:cNvSpPr/>
            <p:nvPr/>
          </p:nvSpPr>
          <p:spPr>
            <a:xfrm>
              <a:off x="5038725" y="3077488"/>
              <a:ext cx="1847850" cy="3143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60" name="BlokTextu 59"/>
            <p:cNvSpPr txBox="1"/>
            <p:nvPr/>
          </p:nvSpPr>
          <p:spPr>
            <a:xfrm>
              <a:off x="5181601" y="3106063"/>
              <a:ext cx="1499284" cy="2387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900" dirty="0"/>
                <a:t>Hospodárska smernica</a:t>
              </a:r>
              <a:endParaRPr lang="en-US" sz="900" dirty="0"/>
            </a:p>
          </p:txBody>
        </p:sp>
      </p:grpSp>
      <p:sp>
        <p:nvSpPr>
          <p:cNvPr id="63" name="Zaoblený obdĺžnik 62"/>
          <p:cNvSpPr/>
          <p:nvPr/>
        </p:nvSpPr>
        <p:spPr>
          <a:xfrm>
            <a:off x="10328275" y="1486813"/>
            <a:ext cx="1628776" cy="14097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Zaoblený obdĺžnik 68"/>
          <p:cNvSpPr/>
          <p:nvPr/>
        </p:nvSpPr>
        <p:spPr>
          <a:xfrm>
            <a:off x="10425713" y="1797964"/>
            <a:ext cx="1396999" cy="865186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dirty="0"/>
              <a:t>Štatúty</a:t>
            </a:r>
          </a:p>
        </p:txBody>
      </p:sp>
      <p:cxnSp>
        <p:nvCxnSpPr>
          <p:cNvPr id="70" name="Zalomená spojnica 63"/>
          <p:cNvCxnSpPr/>
          <p:nvPr/>
        </p:nvCxnSpPr>
        <p:spPr>
          <a:xfrm>
            <a:off x="8977871" y="1138556"/>
            <a:ext cx="2119183" cy="6192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7" name="Skupina 176"/>
          <p:cNvGrpSpPr/>
          <p:nvPr/>
        </p:nvGrpSpPr>
        <p:grpSpPr>
          <a:xfrm>
            <a:off x="3162300" y="4732750"/>
            <a:ext cx="1190626" cy="282118"/>
            <a:chOff x="7172324" y="4266025"/>
            <a:chExt cx="1866901" cy="282118"/>
          </a:xfrm>
        </p:grpSpPr>
        <p:sp>
          <p:nvSpPr>
            <p:cNvPr id="58" name="Zaoblený obdĺžnik 57"/>
            <p:cNvSpPr/>
            <p:nvPr/>
          </p:nvSpPr>
          <p:spPr>
            <a:xfrm>
              <a:off x="7172324" y="4266025"/>
              <a:ext cx="1866901" cy="27113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BlokTextu 84"/>
            <p:cNvSpPr txBox="1"/>
            <p:nvPr/>
          </p:nvSpPr>
          <p:spPr>
            <a:xfrm>
              <a:off x="7248526" y="4286533"/>
              <a:ext cx="139549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1100" b="1" dirty="0"/>
                <a:t>materiálová</a:t>
              </a:r>
              <a:endParaRPr lang="en-US" sz="1100" b="1" dirty="0"/>
            </a:p>
          </p:txBody>
        </p:sp>
      </p:grpSp>
      <p:sp>
        <p:nvSpPr>
          <p:cNvPr id="90" name="Zaoblený obdĺžnik 89"/>
          <p:cNvSpPr/>
          <p:nvPr/>
        </p:nvSpPr>
        <p:spPr>
          <a:xfrm>
            <a:off x="10420350" y="2943225"/>
            <a:ext cx="1647825" cy="2390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Zaoblený obdĺžnik 90"/>
          <p:cNvSpPr/>
          <p:nvPr/>
        </p:nvSpPr>
        <p:spPr>
          <a:xfrm>
            <a:off x="10429876" y="3219450"/>
            <a:ext cx="1638300" cy="2676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Zaoblený obdĺžnik 91"/>
          <p:cNvSpPr/>
          <p:nvPr/>
        </p:nvSpPr>
        <p:spPr>
          <a:xfrm>
            <a:off x="10439401" y="3533775"/>
            <a:ext cx="1610761" cy="2485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Zaoblený obdĺžnik 92"/>
          <p:cNvSpPr/>
          <p:nvPr/>
        </p:nvSpPr>
        <p:spPr>
          <a:xfrm>
            <a:off x="10439400" y="3819525"/>
            <a:ext cx="1628869" cy="258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Zaoblený obdĺžnik 93"/>
          <p:cNvSpPr/>
          <p:nvPr/>
        </p:nvSpPr>
        <p:spPr>
          <a:xfrm>
            <a:off x="10439401" y="4133851"/>
            <a:ext cx="1619816" cy="2771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BlokTextu 94"/>
          <p:cNvSpPr txBox="1"/>
          <p:nvPr/>
        </p:nvSpPr>
        <p:spPr>
          <a:xfrm>
            <a:off x="10382250" y="2925088"/>
            <a:ext cx="12266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900" dirty="0"/>
              <a:t>Komisia reprezentácie</a:t>
            </a:r>
            <a:endParaRPr lang="en-US" sz="900" dirty="0"/>
          </a:p>
        </p:txBody>
      </p:sp>
      <p:sp>
        <p:nvSpPr>
          <p:cNvPr id="107" name="Zaoblený obdĺžnik 106"/>
          <p:cNvSpPr/>
          <p:nvPr/>
        </p:nvSpPr>
        <p:spPr>
          <a:xfrm>
            <a:off x="10439401" y="4457700"/>
            <a:ext cx="1619816" cy="2771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BlokTextu 107"/>
          <p:cNvSpPr txBox="1"/>
          <p:nvPr/>
        </p:nvSpPr>
        <p:spPr>
          <a:xfrm>
            <a:off x="10382250" y="3248938"/>
            <a:ext cx="174599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900" dirty="0"/>
              <a:t>Komisia propagácie a marketingu</a:t>
            </a:r>
            <a:endParaRPr lang="en-US" sz="900" dirty="0"/>
          </a:p>
        </p:txBody>
      </p:sp>
      <p:sp>
        <p:nvSpPr>
          <p:cNvPr id="109" name="BlokTextu 108"/>
          <p:cNvSpPr txBox="1"/>
          <p:nvPr/>
        </p:nvSpPr>
        <p:spPr>
          <a:xfrm>
            <a:off x="10391775" y="3563263"/>
            <a:ext cx="9765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900"/>
              <a:t>Komisia mládeže</a:t>
            </a:r>
            <a:endParaRPr lang="en-US" sz="900" dirty="0"/>
          </a:p>
        </p:txBody>
      </p:sp>
      <p:sp>
        <p:nvSpPr>
          <p:cNvPr id="110" name="BlokTextu 109"/>
          <p:cNvSpPr txBox="1"/>
          <p:nvPr/>
        </p:nvSpPr>
        <p:spPr>
          <a:xfrm>
            <a:off x="10401300" y="3858538"/>
            <a:ext cx="15071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900" dirty="0"/>
              <a:t>Športovo technická komisia</a:t>
            </a:r>
            <a:endParaRPr lang="en-US" sz="900" dirty="0"/>
          </a:p>
        </p:txBody>
      </p:sp>
      <p:sp>
        <p:nvSpPr>
          <p:cNvPr id="111" name="BlokTextu 110"/>
          <p:cNvSpPr txBox="1"/>
          <p:nvPr/>
        </p:nvSpPr>
        <p:spPr>
          <a:xfrm>
            <a:off x="10401300" y="4163338"/>
            <a:ext cx="85311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900" dirty="0"/>
              <a:t>Komisia súťaží</a:t>
            </a:r>
            <a:endParaRPr lang="en-US" sz="900" dirty="0"/>
          </a:p>
        </p:txBody>
      </p:sp>
      <p:sp>
        <p:nvSpPr>
          <p:cNvPr id="112" name="BlokTextu 111"/>
          <p:cNvSpPr txBox="1"/>
          <p:nvPr/>
        </p:nvSpPr>
        <p:spPr>
          <a:xfrm>
            <a:off x="10420350" y="4449088"/>
            <a:ext cx="117852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900" dirty="0"/>
              <a:t>Hospodárska komisia</a:t>
            </a:r>
            <a:endParaRPr lang="en-US" sz="900" dirty="0"/>
          </a:p>
        </p:txBody>
      </p:sp>
      <p:grpSp>
        <p:nvGrpSpPr>
          <p:cNvPr id="99" name="Skupina 98"/>
          <p:cNvGrpSpPr/>
          <p:nvPr/>
        </p:nvGrpSpPr>
        <p:grpSpPr>
          <a:xfrm>
            <a:off x="1302882" y="2950017"/>
            <a:ext cx="1369286" cy="649961"/>
            <a:chOff x="76200" y="2914650"/>
            <a:chExt cx="1369286" cy="1050727"/>
          </a:xfrm>
        </p:grpSpPr>
        <p:sp>
          <p:nvSpPr>
            <p:cNvPr id="89" name="BlokTextu 88"/>
            <p:cNvSpPr txBox="1"/>
            <p:nvPr/>
          </p:nvSpPr>
          <p:spPr>
            <a:xfrm>
              <a:off x="82550" y="2914650"/>
              <a:ext cx="115448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1100" dirty="0"/>
                <a:t>Správa</a:t>
              </a:r>
              <a:r>
                <a:rPr lang="sk-SK" sz="1050" dirty="0"/>
                <a:t> o činnosti</a:t>
              </a:r>
              <a:endParaRPr lang="en-US" sz="1050" dirty="0"/>
            </a:p>
          </p:txBody>
        </p:sp>
        <p:sp>
          <p:nvSpPr>
            <p:cNvPr id="96" name="BlokTextu 95"/>
            <p:cNvSpPr txBox="1"/>
            <p:nvPr/>
          </p:nvSpPr>
          <p:spPr>
            <a:xfrm>
              <a:off x="76200" y="3167696"/>
              <a:ext cx="1369286" cy="410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1050" dirty="0"/>
                <a:t>Správa</a:t>
              </a:r>
              <a:r>
                <a:rPr lang="sk-SK" sz="1000" dirty="0"/>
                <a:t> o hospodárení</a:t>
              </a:r>
              <a:endParaRPr lang="en-US" sz="1000" dirty="0"/>
            </a:p>
          </p:txBody>
        </p:sp>
        <p:sp>
          <p:nvSpPr>
            <p:cNvPr id="97" name="BlokTextu 96"/>
            <p:cNvSpPr txBox="1"/>
            <p:nvPr/>
          </p:nvSpPr>
          <p:spPr>
            <a:xfrm>
              <a:off x="78431" y="3398232"/>
              <a:ext cx="1066318" cy="410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1050" dirty="0"/>
                <a:t>Rozpočet</a:t>
              </a:r>
              <a:r>
                <a:rPr lang="sk-SK" sz="1000" dirty="0"/>
                <a:t> na rok</a:t>
              </a:r>
              <a:endParaRPr lang="en-US" sz="1000" dirty="0"/>
            </a:p>
          </p:txBody>
        </p:sp>
        <p:sp>
          <p:nvSpPr>
            <p:cNvPr id="98" name="BlokTextu 97"/>
            <p:cNvSpPr txBox="1"/>
            <p:nvPr/>
          </p:nvSpPr>
          <p:spPr>
            <a:xfrm>
              <a:off x="88900" y="3657600"/>
              <a:ext cx="1847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400" dirty="0"/>
            </a:p>
          </p:txBody>
        </p:sp>
      </p:grpSp>
      <p:sp>
        <p:nvSpPr>
          <p:cNvPr id="122" name="Zaoblený obdĺžnik 121"/>
          <p:cNvSpPr/>
          <p:nvPr/>
        </p:nvSpPr>
        <p:spPr>
          <a:xfrm>
            <a:off x="6850576" y="5109510"/>
            <a:ext cx="874200" cy="271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1100" dirty="0">
                <a:solidFill>
                  <a:schemeClr val="tx1"/>
                </a:solidFill>
              </a:rPr>
              <a:t>  </a:t>
            </a:r>
            <a:r>
              <a:rPr lang="sk-SK" sz="1050" dirty="0">
                <a:solidFill>
                  <a:schemeClr val="tx1"/>
                </a:solidFill>
              </a:rPr>
              <a:t>Zmluvy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11" name="Rovná spojovacia šípka 10"/>
          <p:cNvCxnSpPr/>
          <p:nvPr/>
        </p:nvCxnSpPr>
        <p:spPr>
          <a:xfrm rot="16200000" flipH="1">
            <a:off x="4346386" y="6426397"/>
            <a:ext cx="588247" cy="36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Zaoblený obdĺžnik 127"/>
          <p:cNvSpPr/>
          <p:nvPr/>
        </p:nvSpPr>
        <p:spPr>
          <a:xfrm>
            <a:off x="5581649" y="5118122"/>
            <a:ext cx="1076325" cy="4825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1000" dirty="0">
                <a:solidFill>
                  <a:schemeClr val="tx1"/>
                </a:solidFill>
              </a:rPr>
              <a:t>  Kniha došlej a odoslanej pošty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130" name="Skupina 129"/>
          <p:cNvGrpSpPr/>
          <p:nvPr/>
        </p:nvGrpSpPr>
        <p:grpSpPr>
          <a:xfrm>
            <a:off x="80563" y="1553488"/>
            <a:ext cx="4963709" cy="1132562"/>
            <a:chOff x="80564" y="1553488"/>
            <a:chExt cx="5695950" cy="1390650"/>
          </a:xfrm>
        </p:grpSpPr>
        <p:sp>
          <p:nvSpPr>
            <p:cNvPr id="34" name="Zaoblený obdĺžnik 33"/>
            <p:cNvSpPr/>
            <p:nvPr/>
          </p:nvSpPr>
          <p:spPr>
            <a:xfrm>
              <a:off x="80564" y="1553488"/>
              <a:ext cx="5695950" cy="139065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k-SK" dirty="0" err="1"/>
                <a:t>rrrrr</a:t>
              </a:r>
              <a:endParaRPr lang="en-US" dirty="0"/>
            </a:p>
          </p:txBody>
        </p:sp>
        <p:sp>
          <p:nvSpPr>
            <p:cNvPr id="9" name="Zaoblený obdĺžnik 8"/>
            <p:cNvSpPr/>
            <p:nvPr/>
          </p:nvSpPr>
          <p:spPr>
            <a:xfrm>
              <a:off x="2674142" y="1686923"/>
              <a:ext cx="1282699" cy="988056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k-SK" sz="1200" dirty="0"/>
                <a:t>Kalendárny plán súťaží,  </a:t>
              </a:r>
              <a:r>
                <a:rPr lang="sk-SK" sz="800" b="1" dirty="0"/>
                <a:t>turnajov a sústredení</a:t>
              </a:r>
            </a:p>
          </p:txBody>
        </p:sp>
        <p:sp>
          <p:nvSpPr>
            <p:cNvPr id="30" name="Zaoblený obdĺžnik 29"/>
            <p:cNvSpPr/>
            <p:nvPr/>
          </p:nvSpPr>
          <p:spPr>
            <a:xfrm>
              <a:off x="1536700" y="1702074"/>
              <a:ext cx="1041400" cy="865186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k-SK" sz="1200" dirty="0"/>
                <a:t>Plán činnosti na rok</a:t>
              </a:r>
            </a:p>
          </p:txBody>
        </p:sp>
        <p:sp>
          <p:nvSpPr>
            <p:cNvPr id="31" name="Zaoblený obdĺžnik 30"/>
            <p:cNvSpPr/>
            <p:nvPr/>
          </p:nvSpPr>
          <p:spPr>
            <a:xfrm>
              <a:off x="139700" y="1702074"/>
              <a:ext cx="1270001" cy="865186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k-SK" sz="1200" dirty="0"/>
                <a:t>Zmluvy o súčinnosti</a:t>
              </a:r>
            </a:p>
          </p:txBody>
        </p:sp>
        <p:sp>
          <p:nvSpPr>
            <p:cNvPr id="33" name="Zaoblený obdĺžnik 32"/>
            <p:cNvSpPr/>
            <p:nvPr/>
          </p:nvSpPr>
          <p:spPr>
            <a:xfrm>
              <a:off x="4024920" y="1711598"/>
              <a:ext cx="1683146" cy="858836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k-SK" sz="1200" dirty="0"/>
                <a:t>Pracovný harmonogram </a:t>
              </a:r>
              <a:r>
                <a:rPr lang="sk-SK" sz="1050" dirty="0"/>
                <a:t>zasadnutí VV</a:t>
              </a:r>
            </a:p>
          </p:txBody>
        </p:sp>
        <p:sp>
          <p:nvSpPr>
            <p:cNvPr id="136" name="Zaoblený obdĺžnik 135"/>
            <p:cNvSpPr/>
            <p:nvPr/>
          </p:nvSpPr>
          <p:spPr>
            <a:xfrm>
              <a:off x="480159" y="2707960"/>
              <a:ext cx="667965" cy="178281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sk-SK" sz="1100" dirty="0">
                  <a:solidFill>
                    <a:schemeClr val="tx1"/>
                  </a:solidFill>
                </a:rPr>
                <a:t>  </a:t>
              </a:r>
              <a:r>
                <a:rPr lang="sk-SK" sz="900" dirty="0">
                  <a:solidFill>
                    <a:schemeClr val="tx1"/>
                  </a:solidFill>
                </a:rPr>
                <a:t>SNA 1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8" name="Zaoblený obdĺžnik 137"/>
          <p:cNvSpPr/>
          <p:nvPr/>
        </p:nvSpPr>
        <p:spPr>
          <a:xfrm>
            <a:off x="10489183" y="2695822"/>
            <a:ext cx="667965" cy="17828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1100" dirty="0">
                <a:solidFill>
                  <a:schemeClr val="tx1"/>
                </a:solidFill>
              </a:rPr>
              <a:t>  SNA 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39" name="Zaoblený obdĺžnik 138"/>
          <p:cNvSpPr/>
          <p:nvPr/>
        </p:nvSpPr>
        <p:spPr>
          <a:xfrm>
            <a:off x="8177972" y="2676604"/>
            <a:ext cx="667965" cy="17828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1100" dirty="0">
                <a:solidFill>
                  <a:schemeClr val="tx1"/>
                </a:solidFill>
              </a:rPr>
              <a:t>  SNA 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40" name="Zaoblený obdĺžnik 139"/>
          <p:cNvSpPr/>
          <p:nvPr/>
        </p:nvSpPr>
        <p:spPr>
          <a:xfrm>
            <a:off x="5373099" y="2687352"/>
            <a:ext cx="667965" cy="17828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1100" dirty="0">
                <a:solidFill>
                  <a:schemeClr val="tx1"/>
                </a:solidFill>
              </a:rPr>
              <a:t>  SNA 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9" name="BlokTextu 128"/>
          <p:cNvSpPr txBox="1"/>
          <p:nvPr/>
        </p:nvSpPr>
        <p:spPr>
          <a:xfrm>
            <a:off x="8154367" y="3632239"/>
            <a:ext cx="1869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/>
              <a:t>HRACÍ PORIADOK</a:t>
            </a:r>
            <a:endParaRPr lang="en-US" b="1" dirty="0"/>
          </a:p>
        </p:txBody>
      </p:sp>
      <p:sp>
        <p:nvSpPr>
          <p:cNvPr id="125" name="Zaoblený obdĺžnik 124"/>
          <p:cNvSpPr/>
          <p:nvPr/>
        </p:nvSpPr>
        <p:spPr>
          <a:xfrm>
            <a:off x="7638622" y="3542016"/>
            <a:ext cx="2537717" cy="5342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BlokTextu 105"/>
          <p:cNvSpPr txBox="1"/>
          <p:nvPr/>
        </p:nvSpPr>
        <p:spPr>
          <a:xfrm>
            <a:off x="8667750" y="4505325"/>
            <a:ext cx="2824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00" dirty="0"/>
              <a:t>1.</a:t>
            </a:r>
            <a:endParaRPr lang="en-US" sz="1000" dirty="0"/>
          </a:p>
        </p:txBody>
      </p:sp>
      <p:grpSp>
        <p:nvGrpSpPr>
          <p:cNvPr id="194" name="Skupina 193"/>
          <p:cNvGrpSpPr/>
          <p:nvPr/>
        </p:nvGrpSpPr>
        <p:grpSpPr>
          <a:xfrm>
            <a:off x="8734425" y="4848928"/>
            <a:ext cx="1371958" cy="1540918"/>
            <a:chOff x="10477500" y="5229928"/>
            <a:chExt cx="1371958" cy="1540918"/>
          </a:xfrm>
        </p:grpSpPr>
        <p:sp>
          <p:nvSpPr>
            <p:cNvPr id="37" name="Zaoblený obdĺžnik 36"/>
            <p:cNvSpPr/>
            <p:nvPr/>
          </p:nvSpPr>
          <p:spPr>
            <a:xfrm>
              <a:off x="10477862" y="5229928"/>
              <a:ext cx="1371596" cy="414227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sk-SK" sz="1200" dirty="0"/>
                <a:t>Registračný poriadok</a:t>
              </a:r>
            </a:p>
          </p:txBody>
        </p:sp>
        <p:sp>
          <p:nvSpPr>
            <p:cNvPr id="123" name="BlokTextu 122"/>
            <p:cNvSpPr txBox="1"/>
            <p:nvPr/>
          </p:nvSpPr>
          <p:spPr>
            <a:xfrm>
              <a:off x="10477500" y="6524625"/>
              <a:ext cx="28245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1000" dirty="0"/>
                <a:t>4.</a:t>
              </a:r>
              <a:endParaRPr lang="en-US" sz="1000" dirty="0"/>
            </a:p>
          </p:txBody>
        </p:sp>
      </p:grpSp>
      <p:sp>
        <p:nvSpPr>
          <p:cNvPr id="124" name="BlokTextu 123"/>
          <p:cNvSpPr txBox="1"/>
          <p:nvPr/>
        </p:nvSpPr>
        <p:spPr>
          <a:xfrm>
            <a:off x="8677275" y="5057775"/>
            <a:ext cx="2824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00" dirty="0"/>
              <a:t>2.</a:t>
            </a:r>
            <a:endParaRPr lang="en-US" sz="1000" dirty="0"/>
          </a:p>
        </p:txBody>
      </p:sp>
      <p:sp>
        <p:nvSpPr>
          <p:cNvPr id="127" name="BlokTextu 126"/>
          <p:cNvSpPr txBox="1"/>
          <p:nvPr/>
        </p:nvSpPr>
        <p:spPr>
          <a:xfrm>
            <a:off x="8696325" y="5610225"/>
            <a:ext cx="2824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00" dirty="0"/>
              <a:t>3.</a:t>
            </a:r>
            <a:endParaRPr lang="en-US" sz="1000" dirty="0"/>
          </a:p>
        </p:txBody>
      </p:sp>
      <p:sp>
        <p:nvSpPr>
          <p:cNvPr id="131" name="Šípka dolu 130"/>
          <p:cNvSpPr/>
          <p:nvPr/>
        </p:nvSpPr>
        <p:spPr>
          <a:xfrm rot="10800000">
            <a:off x="1581150" y="2676525"/>
            <a:ext cx="48463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Šípka dolu 131"/>
          <p:cNvSpPr/>
          <p:nvPr/>
        </p:nvSpPr>
        <p:spPr>
          <a:xfrm rot="10800000">
            <a:off x="2571750" y="2686050"/>
            <a:ext cx="48463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Šípka dolu 132"/>
          <p:cNvSpPr/>
          <p:nvPr/>
        </p:nvSpPr>
        <p:spPr>
          <a:xfrm rot="10800000">
            <a:off x="3695700" y="2686050"/>
            <a:ext cx="48463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BlokTextu 136"/>
          <p:cNvSpPr txBox="1"/>
          <p:nvPr/>
        </p:nvSpPr>
        <p:spPr>
          <a:xfrm>
            <a:off x="2733675" y="3000375"/>
            <a:ext cx="129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Konferencia</a:t>
            </a:r>
            <a:endParaRPr lang="en-US" dirty="0"/>
          </a:p>
        </p:txBody>
      </p:sp>
      <p:grpSp>
        <p:nvGrpSpPr>
          <p:cNvPr id="150" name="Skupina 149"/>
          <p:cNvGrpSpPr/>
          <p:nvPr/>
        </p:nvGrpSpPr>
        <p:grpSpPr>
          <a:xfrm>
            <a:off x="485773" y="4035852"/>
            <a:ext cx="2599069" cy="405522"/>
            <a:chOff x="2038349" y="4106188"/>
            <a:chExt cx="1853748" cy="40552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148" name="Zaoblený obdĺžnik 147"/>
            <p:cNvSpPr/>
            <p:nvPr/>
          </p:nvSpPr>
          <p:spPr>
            <a:xfrm>
              <a:off x="2038349" y="4106188"/>
              <a:ext cx="1853748" cy="405522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BlokTextu 148"/>
            <p:cNvSpPr txBox="1"/>
            <p:nvPr/>
          </p:nvSpPr>
          <p:spPr>
            <a:xfrm>
              <a:off x="2247900" y="4139920"/>
              <a:ext cx="83713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sk-SK" b="1" dirty="0"/>
                <a:t>Smernice</a:t>
              </a:r>
              <a:endParaRPr lang="en-US" b="1" dirty="0"/>
            </a:p>
          </p:txBody>
        </p:sp>
      </p:grpSp>
      <p:grpSp>
        <p:nvGrpSpPr>
          <p:cNvPr id="152" name="Skupina 151"/>
          <p:cNvGrpSpPr/>
          <p:nvPr/>
        </p:nvGrpSpPr>
        <p:grpSpPr>
          <a:xfrm>
            <a:off x="438144" y="4801512"/>
            <a:ext cx="2781305" cy="303887"/>
            <a:chOff x="5038725" y="3077488"/>
            <a:chExt cx="2474180" cy="314325"/>
          </a:xfrm>
        </p:grpSpPr>
        <p:sp>
          <p:nvSpPr>
            <p:cNvPr id="155" name="Zaoblený obdĺžnik 154"/>
            <p:cNvSpPr/>
            <p:nvPr/>
          </p:nvSpPr>
          <p:spPr>
            <a:xfrm>
              <a:off x="5038725" y="3077488"/>
              <a:ext cx="1847850" cy="3143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56" name="BlokTextu 155"/>
            <p:cNvSpPr txBox="1"/>
            <p:nvPr/>
          </p:nvSpPr>
          <p:spPr>
            <a:xfrm>
              <a:off x="5130766" y="3106063"/>
              <a:ext cx="2382139" cy="238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900" dirty="0"/>
                <a:t> Smernica o vykonávaní kontroly</a:t>
              </a:r>
              <a:endParaRPr lang="en-US" sz="900" dirty="0"/>
            </a:p>
          </p:txBody>
        </p:sp>
      </p:grpSp>
      <p:grpSp>
        <p:nvGrpSpPr>
          <p:cNvPr id="157" name="Skupina 156"/>
          <p:cNvGrpSpPr/>
          <p:nvPr/>
        </p:nvGrpSpPr>
        <p:grpSpPr>
          <a:xfrm>
            <a:off x="447675" y="5134887"/>
            <a:ext cx="1533525" cy="303887"/>
            <a:chOff x="5038725" y="3077488"/>
            <a:chExt cx="1847850" cy="314325"/>
          </a:xfrm>
        </p:grpSpPr>
        <p:sp>
          <p:nvSpPr>
            <p:cNvPr id="158" name="Zaoblený obdĺžnik 157"/>
            <p:cNvSpPr/>
            <p:nvPr/>
          </p:nvSpPr>
          <p:spPr>
            <a:xfrm>
              <a:off x="5038725" y="3077488"/>
              <a:ext cx="1847850" cy="3143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59" name="BlokTextu 158"/>
            <p:cNvSpPr txBox="1"/>
            <p:nvPr/>
          </p:nvSpPr>
          <p:spPr>
            <a:xfrm>
              <a:off x="5181601" y="3106063"/>
              <a:ext cx="1095585" cy="2387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900" dirty="0"/>
                <a:t>Smernica GDPR</a:t>
              </a:r>
              <a:endParaRPr lang="en-US" sz="900" dirty="0"/>
            </a:p>
          </p:txBody>
        </p:sp>
      </p:grpSp>
      <p:grpSp>
        <p:nvGrpSpPr>
          <p:cNvPr id="160" name="Skupina 159"/>
          <p:cNvGrpSpPr/>
          <p:nvPr/>
        </p:nvGrpSpPr>
        <p:grpSpPr>
          <a:xfrm>
            <a:off x="457200" y="5458737"/>
            <a:ext cx="1533525" cy="303887"/>
            <a:chOff x="5038725" y="3077488"/>
            <a:chExt cx="1847850" cy="314325"/>
          </a:xfrm>
        </p:grpSpPr>
        <p:sp>
          <p:nvSpPr>
            <p:cNvPr id="161" name="Zaoblený obdĺžnik 160"/>
            <p:cNvSpPr/>
            <p:nvPr/>
          </p:nvSpPr>
          <p:spPr>
            <a:xfrm>
              <a:off x="5038725" y="3077488"/>
              <a:ext cx="1847850" cy="3143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62" name="BlokTextu 161"/>
            <p:cNvSpPr txBox="1"/>
            <p:nvPr/>
          </p:nvSpPr>
          <p:spPr>
            <a:xfrm>
              <a:off x="5181601" y="3106063"/>
              <a:ext cx="1364074" cy="2387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900" dirty="0"/>
                <a:t>Smernica per </a:t>
              </a:r>
              <a:r>
                <a:rPr lang="sk-SK" sz="900" dirty="0" err="1"/>
                <a:t>rollam</a:t>
              </a:r>
              <a:endParaRPr lang="en-US" sz="900" dirty="0"/>
            </a:p>
          </p:txBody>
        </p:sp>
      </p:grpSp>
      <p:grpSp>
        <p:nvGrpSpPr>
          <p:cNvPr id="163" name="Skupina 162"/>
          <p:cNvGrpSpPr/>
          <p:nvPr/>
        </p:nvGrpSpPr>
        <p:grpSpPr>
          <a:xfrm>
            <a:off x="447673" y="6477912"/>
            <a:ext cx="3048002" cy="303887"/>
            <a:chOff x="5038724" y="3077488"/>
            <a:chExt cx="3343623" cy="314325"/>
          </a:xfrm>
        </p:grpSpPr>
        <p:sp>
          <p:nvSpPr>
            <p:cNvPr id="164" name="Zaoblený obdĺžnik 163"/>
            <p:cNvSpPr/>
            <p:nvPr/>
          </p:nvSpPr>
          <p:spPr>
            <a:xfrm>
              <a:off x="5038724" y="3077488"/>
              <a:ext cx="3343623" cy="3143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65" name="BlokTextu 164"/>
            <p:cNvSpPr txBox="1"/>
            <p:nvPr/>
          </p:nvSpPr>
          <p:spPr>
            <a:xfrm>
              <a:off x="5181603" y="3106063"/>
              <a:ext cx="3051812" cy="2387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900" dirty="0"/>
                <a:t>Smernica pre prípravu a vzdelávanie športových odborníkov</a:t>
              </a:r>
              <a:endParaRPr lang="en-US" sz="900" dirty="0"/>
            </a:p>
          </p:txBody>
        </p:sp>
      </p:grpSp>
      <p:grpSp>
        <p:nvGrpSpPr>
          <p:cNvPr id="167" name="Skupina 166"/>
          <p:cNvGrpSpPr/>
          <p:nvPr/>
        </p:nvGrpSpPr>
        <p:grpSpPr>
          <a:xfrm>
            <a:off x="457201" y="5792114"/>
            <a:ext cx="1724023" cy="313413"/>
            <a:chOff x="5038729" y="3077488"/>
            <a:chExt cx="2077395" cy="324178"/>
          </a:xfrm>
        </p:grpSpPr>
        <p:sp>
          <p:nvSpPr>
            <p:cNvPr id="168" name="Zaoblený obdĺžnik 167"/>
            <p:cNvSpPr/>
            <p:nvPr/>
          </p:nvSpPr>
          <p:spPr>
            <a:xfrm>
              <a:off x="5038729" y="3077488"/>
              <a:ext cx="1939670" cy="32417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69" name="BlokTextu 168"/>
            <p:cNvSpPr txBox="1"/>
            <p:nvPr/>
          </p:nvSpPr>
          <p:spPr>
            <a:xfrm>
              <a:off x="5181602" y="3106061"/>
              <a:ext cx="1934522" cy="238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900" dirty="0"/>
                <a:t>Smernica o reprezentácii</a:t>
              </a:r>
              <a:endParaRPr lang="en-US" sz="900" dirty="0"/>
            </a:p>
          </p:txBody>
        </p:sp>
      </p:grpSp>
      <p:grpSp>
        <p:nvGrpSpPr>
          <p:cNvPr id="170" name="Skupina 169"/>
          <p:cNvGrpSpPr/>
          <p:nvPr/>
        </p:nvGrpSpPr>
        <p:grpSpPr>
          <a:xfrm>
            <a:off x="447674" y="6135012"/>
            <a:ext cx="2362201" cy="303887"/>
            <a:chOff x="5038727" y="3077488"/>
            <a:chExt cx="2846381" cy="314325"/>
          </a:xfrm>
        </p:grpSpPr>
        <p:sp>
          <p:nvSpPr>
            <p:cNvPr id="171" name="Zaoblený obdĺžnik 170"/>
            <p:cNvSpPr/>
            <p:nvPr/>
          </p:nvSpPr>
          <p:spPr>
            <a:xfrm>
              <a:off x="5038727" y="3077488"/>
              <a:ext cx="2593878" cy="3143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73" name="BlokTextu 172"/>
            <p:cNvSpPr txBox="1"/>
            <p:nvPr/>
          </p:nvSpPr>
          <p:spPr>
            <a:xfrm>
              <a:off x="5158649" y="3106063"/>
              <a:ext cx="2726459" cy="238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900" dirty="0" err="1"/>
                <a:t>Smernica-anketa</a:t>
              </a:r>
              <a:r>
                <a:rPr lang="sk-SK" sz="900" dirty="0"/>
                <a:t> nohejbalista roka</a:t>
              </a:r>
              <a:endParaRPr lang="en-US" sz="900" dirty="0"/>
            </a:p>
          </p:txBody>
        </p:sp>
      </p:grpSp>
      <p:grpSp>
        <p:nvGrpSpPr>
          <p:cNvPr id="174" name="Skupina 173"/>
          <p:cNvGrpSpPr/>
          <p:nvPr/>
        </p:nvGrpSpPr>
        <p:grpSpPr>
          <a:xfrm>
            <a:off x="4533900" y="4114670"/>
            <a:ext cx="2076450" cy="404893"/>
            <a:chOff x="2038350" y="4106188"/>
            <a:chExt cx="1847850" cy="314325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175" name="Zaoblený obdĺžnik 174"/>
            <p:cNvSpPr/>
            <p:nvPr/>
          </p:nvSpPr>
          <p:spPr>
            <a:xfrm>
              <a:off x="2038350" y="4106188"/>
              <a:ext cx="1847850" cy="314325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BlokTextu 175"/>
            <p:cNvSpPr txBox="1"/>
            <p:nvPr/>
          </p:nvSpPr>
          <p:spPr>
            <a:xfrm>
              <a:off x="2247900" y="4107909"/>
              <a:ext cx="1094135" cy="31061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sk-SK" sz="2000" b="1" dirty="0"/>
                <a:t>Evidencia</a:t>
              </a:r>
              <a:endParaRPr lang="en-US" sz="2000" b="1" dirty="0"/>
            </a:p>
          </p:txBody>
        </p:sp>
      </p:grpSp>
      <p:grpSp>
        <p:nvGrpSpPr>
          <p:cNvPr id="178" name="Skupina 177"/>
          <p:cNvGrpSpPr/>
          <p:nvPr/>
        </p:nvGrpSpPr>
        <p:grpSpPr>
          <a:xfrm>
            <a:off x="4419600" y="4732750"/>
            <a:ext cx="1066800" cy="282118"/>
            <a:chOff x="7172324" y="4266025"/>
            <a:chExt cx="1866901" cy="282118"/>
          </a:xfrm>
        </p:grpSpPr>
        <p:sp>
          <p:nvSpPr>
            <p:cNvPr id="179" name="Zaoblený obdĺžnik 178"/>
            <p:cNvSpPr/>
            <p:nvPr/>
          </p:nvSpPr>
          <p:spPr>
            <a:xfrm>
              <a:off x="7172324" y="4266025"/>
              <a:ext cx="1866901" cy="27113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BlokTextu 179"/>
            <p:cNvSpPr txBox="1"/>
            <p:nvPr/>
          </p:nvSpPr>
          <p:spPr>
            <a:xfrm>
              <a:off x="7248526" y="4286533"/>
              <a:ext cx="10787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1100" b="1" dirty="0"/>
                <a:t>zdrojová</a:t>
              </a:r>
              <a:endParaRPr lang="en-US" sz="1100" b="1" dirty="0"/>
            </a:p>
          </p:txBody>
        </p:sp>
      </p:grpSp>
      <p:grpSp>
        <p:nvGrpSpPr>
          <p:cNvPr id="181" name="Skupina 180"/>
          <p:cNvGrpSpPr/>
          <p:nvPr/>
        </p:nvGrpSpPr>
        <p:grpSpPr>
          <a:xfrm>
            <a:off x="5543550" y="4732750"/>
            <a:ext cx="1066800" cy="282118"/>
            <a:chOff x="7172324" y="4266025"/>
            <a:chExt cx="1866901" cy="282118"/>
          </a:xfrm>
        </p:grpSpPr>
        <p:sp>
          <p:nvSpPr>
            <p:cNvPr id="182" name="Zaoblený obdĺžnik 181"/>
            <p:cNvSpPr/>
            <p:nvPr/>
          </p:nvSpPr>
          <p:spPr>
            <a:xfrm>
              <a:off x="7172324" y="4266025"/>
              <a:ext cx="1866901" cy="27113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BlokTextu 182"/>
            <p:cNvSpPr txBox="1"/>
            <p:nvPr/>
          </p:nvSpPr>
          <p:spPr>
            <a:xfrm>
              <a:off x="7617790" y="4286533"/>
              <a:ext cx="89263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1100" b="1" dirty="0"/>
                <a:t>pošta</a:t>
              </a:r>
              <a:endParaRPr lang="en-US" sz="1100" b="1" dirty="0"/>
            </a:p>
          </p:txBody>
        </p:sp>
      </p:grpSp>
      <p:grpSp>
        <p:nvGrpSpPr>
          <p:cNvPr id="184" name="Skupina 183"/>
          <p:cNvGrpSpPr/>
          <p:nvPr/>
        </p:nvGrpSpPr>
        <p:grpSpPr>
          <a:xfrm>
            <a:off x="6715124" y="4732750"/>
            <a:ext cx="1079405" cy="282118"/>
            <a:chOff x="7172324" y="4266025"/>
            <a:chExt cx="1888960" cy="282118"/>
          </a:xfrm>
        </p:grpSpPr>
        <p:sp>
          <p:nvSpPr>
            <p:cNvPr id="185" name="Zaoblený obdĺžnik 184"/>
            <p:cNvSpPr/>
            <p:nvPr/>
          </p:nvSpPr>
          <p:spPr>
            <a:xfrm>
              <a:off x="7172324" y="4266025"/>
              <a:ext cx="1866901" cy="27113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BlokTextu 185"/>
            <p:cNvSpPr txBox="1"/>
            <p:nvPr/>
          </p:nvSpPr>
          <p:spPr>
            <a:xfrm>
              <a:off x="7248526" y="4286533"/>
              <a:ext cx="181275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1100" b="1" dirty="0"/>
                <a:t>administratíva</a:t>
              </a:r>
              <a:endParaRPr lang="en-US" sz="1100" b="1" dirty="0"/>
            </a:p>
          </p:txBody>
        </p:sp>
      </p:grpSp>
      <p:sp>
        <p:nvSpPr>
          <p:cNvPr id="187" name="Zaoblený obdĺžnik 186"/>
          <p:cNvSpPr/>
          <p:nvPr/>
        </p:nvSpPr>
        <p:spPr>
          <a:xfrm>
            <a:off x="4450275" y="5109510"/>
            <a:ext cx="1045649" cy="271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900" dirty="0">
                <a:solidFill>
                  <a:schemeClr val="tx1"/>
                </a:solidFill>
              </a:rPr>
              <a:t>  </a:t>
            </a:r>
            <a:r>
              <a:rPr lang="sk-SK" sz="800" dirty="0">
                <a:solidFill>
                  <a:schemeClr val="tx1"/>
                </a:solidFill>
              </a:rPr>
              <a:t>právnických osôb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88" name="Zaoblený obdĺžnik 187"/>
          <p:cNvSpPr/>
          <p:nvPr/>
        </p:nvSpPr>
        <p:spPr>
          <a:xfrm>
            <a:off x="4459800" y="5442885"/>
            <a:ext cx="1045649" cy="271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900" dirty="0">
                <a:solidFill>
                  <a:schemeClr val="tx1"/>
                </a:solidFill>
              </a:rPr>
              <a:t>fyzických </a:t>
            </a:r>
            <a:r>
              <a:rPr lang="sk-SK" sz="800" dirty="0">
                <a:solidFill>
                  <a:schemeClr val="tx1"/>
                </a:solidFill>
              </a:rPr>
              <a:t>osôb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89" name="Zaoblený obdĺžnik 188"/>
          <p:cNvSpPr/>
          <p:nvPr/>
        </p:nvSpPr>
        <p:spPr>
          <a:xfrm>
            <a:off x="4450276" y="5804835"/>
            <a:ext cx="1036124" cy="271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900" dirty="0">
                <a:solidFill>
                  <a:schemeClr val="tx1"/>
                </a:solidFill>
              </a:rPr>
              <a:t>Športový register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90" name="Zaoblený obdĺžnik 189"/>
          <p:cNvSpPr/>
          <p:nvPr/>
        </p:nvSpPr>
        <p:spPr>
          <a:xfrm>
            <a:off x="4755076" y="6115050"/>
            <a:ext cx="1102799" cy="2095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900" dirty="0">
                <a:solidFill>
                  <a:schemeClr val="tx1"/>
                </a:solidFill>
              </a:rPr>
              <a:t>Súpisky družstiev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91" name="Zaoblený obdĺžnik 190"/>
          <p:cNvSpPr/>
          <p:nvPr/>
        </p:nvSpPr>
        <p:spPr>
          <a:xfrm>
            <a:off x="4764601" y="6340510"/>
            <a:ext cx="1565861" cy="2126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900" dirty="0">
                <a:solidFill>
                  <a:schemeClr val="tx1"/>
                </a:solidFill>
              </a:rPr>
              <a:t>Registračné preukazy hráčov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92" name="Zaoblený obdĺžnik 191"/>
          <p:cNvSpPr/>
          <p:nvPr/>
        </p:nvSpPr>
        <p:spPr>
          <a:xfrm>
            <a:off x="6860101" y="5414310"/>
            <a:ext cx="874200" cy="271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1100" dirty="0">
                <a:solidFill>
                  <a:schemeClr val="tx1"/>
                </a:solidFill>
              </a:rPr>
              <a:t>  </a:t>
            </a:r>
            <a:r>
              <a:rPr lang="sk-SK" sz="1050" dirty="0">
                <a:solidFill>
                  <a:schemeClr val="tx1"/>
                </a:solidFill>
              </a:rPr>
              <a:t>ekonómka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93" name="Zaoblený obdĺžnik 192"/>
          <p:cNvSpPr/>
          <p:nvPr/>
        </p:nvSpPr>
        <p:spPr>
          <a:xfrm>
            <a:off x="6860099" y="5709585"/>
            <a:ext cx="1731241" cy="271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1050" dirty="0" err="1">
                <a:solidFill>
                  <a:schemeClr val="tx1"/>
                </a:solidFill>
              </a:rPr>
              <a:t>Spravodaje</a:t>
            </a:r>
            <a:r>
              <a:rPr lang="sk-SK" sz="1050" dirty="0">
                <a:solidFill>
                  <a:schemeClr val="tx1"/>
                </a:solidFill>
              </a:rPr>
              <a:t> SNA, zasadnutia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98" name="Rovná spojovacia šípka 197"/>
          <p:cNvCxnSpPr>
            <a:endCxn id="126" idx="3"/>
          </p:cNvCxnSpPr>
          <p:nvPr/>
        </p:nvCxnSpPr>
        <p:spPr>
          <a:xfrm>
            <a:off x="8689003" y="320040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Zaoblený obdĺžnik 201"/>
          <p:cNvSpPr/>
          <p:nvPr/>
        </p:nvSpPr>
        <p:spPr>
          <a:xfrm>
            <a:off x="6869624" y="6004860"/>
            <a:ext cx="1483801" cy="271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1100" dirty="0">
                <a:solidFill>
                  <a:schemeClr val="tx1"/>
                </a:solidFill>
              </a:rPr>
              <a:t>Vyhodnotenia, správy</a:t>
            </a:r>
            <a:endParaRPr lang="en-US" sz="1050" dirty="0">
              <a:solidFill>
                <a:schemeClr val="tx1"/>
              </a:solidFill>
            </a:endParaRPr>
          </a:p>
        </p:txBody>
      </p:sp>
      <p:grpSp>
        <p:nvGrpSpPr>
          <p:cNvPr id="207" name="Skupina 206"/>
          <p:cNvGrpSpPr/>
          <p:nvPr/>
        </p:nvGrpSpPr>
        <p:grpSpPr>
          <a:xfrm>
            <a:off x="3181350" y="5029200"/>
            <a:ext cx="607673" cy="230832"/>
            <a:chOff x="5629275" y="3219450"/>
            <a:chExt cx="607673" cy="230832"/>
          </a:xfrm>
        </p:grpSpPr>
        <p:sp>
          <p:nvSpPr>
            <p:cNvPr id="204" name="Zaoblený obdĺžnik 203"/>
            <p:cNvSpPr/>
            <p:nvPr/>
          </p:nvSpPr>
          <p:spPr>
            <a:xfrm>
              <a:off x="5629275" y="3248025"/>
              <a:ext cx="542925" cy="1524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BlokTextu 205"/>
            <p:cNvSpPr txBox="1"/>
            <p:nvPr/>
          </p:nvSpPr>
          <p:spPr>
            <a:xfrm>
              <a:off x="5648325" y="3219450"/>
              <a:ext cx="5886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900" dirty="0"/>
                <a:t>1.výstroj</a:t>
              </a:r>
              <a:endParaRPr lang="en-US" sz="900" dirty="0"/>
            </a:p>
          </p:txBody>
        </p:sp>
      </p:grpSp>
      <p:grpSp>
        <p:nvGrpSpPr>
          <p:cNvPr id="209" name="Skupina 208"/>
          <p:cNvGrpSpPr/>
          <p:nvPr/>
        </p:nvGrpSpPr>
        <p:grpSpPr>
          <a:xfrm>
            <a:off x="3181346" y="5247329"/>
            <a:ext cx="3269695" cy="323851"/>
            <a:chOff x="5629275" y="3232355"/>
            <a:chExt cx="1485900" cy="230832"/>
          </a:xfrm>
        </p:grpSpPr>
        <p:sp>
          <p:nvSpPr>
            <p:cNvPr id="210" name="Zaoblený obdĺžnik 209"/>
            <p:cNvSpPr/>
            <p:nvPr/>
          </p:nvSpPr>
          <p:spPr>
            <a:xfrm>
              <a:off x="5629275" y="3248025"/>
              <a:ext cx="542925" cy="1524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BlokTextu 211"/>
            <p:cNvSpPr txBox="1"/>
            <p:nvPr/>
          </p:nvSpPr>
          <p:spPr>
            <a:xfrm>
              <a:off x="5648325" y="3232355"/>
              <a:ext cx="14668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900" dirty="0"/>
                <a:t>2.Spotrebný materiál</a:t>
              </a:r>
              <a:endParaRPr lang="en-US" sz="900" dirty="0"/>
            </a:p>
          </p:txBody>
        </p:sp>
      </p:grpSp>
      <p:grpSp>
        <p:nvGrpSpPr>
          <p:cNvPr id="213" name="Skupina 212"/>
          <p:cNvGrpSpPr/>
          <p:nvPr/>
        </p:nvGrpSpPr>
        <p:grpSpPr>
          <a:xfrm>
            <a:off x="3190875" y="5514974"/>
            <a:ext cx="1276350" cy="333375"/>
            <a:chOff x="5629275" y="3219450"/>
            <a:chExt cx="838505" cy="230832"/>
          </a:xfrm>
        </p:grpSpPr>
        <p:sp>
          <p:nvSpPr>
            <p:cNvPr id="214" name="Zaoblený obdĺžnik 213"/>
            <p:cNvSpPr/>
            <p:nvPr/>
          </p:nvSpPr>
          <p:spPr>
            <a:xfrm>
              <a:off x="5629275" y="3248025"/>
              <a:ext cx="542925" cy="1524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BlokTextu 214"/>
            <p:cNvSpPr txBox="1"/>
            <p:nvPr/>
          </p:nvSpPr>
          <p:spPr>
            <a:xfrm>
              <a:off x="5648325" y="3219450"/>
              <a:ext cx="81945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900" dirty="0"/>
                <a:t>3,propagačný</a:t>
              </a:r>
              <a:endParaRPr lang="en-US" sz="900" dirty="0"/>
            </a:p>
          </p:txBody>
        </p:sp>
      </p:grpSp>
      <p:grpSp>
        <p:nvGrpSpPr>
          <p:cNvPr id="216" name="Skupina 215"/>
          <p:cNvGrpSpPr/>
          <p:nvPr/>
        </p:nvGrpSpPr>
        <p:grpSpPr>
          <a:xfrm>
            <a:off x="3190878" y="5781679"/>
            <a:ext cx="985896" cy="231498"/>
            <a:chOff x="5629275" y="3219451"/>
            <a:chExt cx="542925" cy="180974"/>
          </a:xfrm>
        </p:grpSpPr>
        <p:sp>
          <p:nvSpPr>
            <p:cNvPr id="217" name="Zaoblený obdĺžnik 216"/>
            <p:cNvSpPr/>
            <p:nvPr/>
          </p:nvSpPr>
          <p:spPr>
            <a:xfrm>
              <a:off x="5629275" y="3248025"/>
              <a:ext cx="542925" cy="1524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BlokTextu 217"/>
            <p:cNvSpPr txBox="1"/>
            <p:nvPr/>
          </p:nvSpPr>
          <p:spPr>
            <a:xfrm>
              <a:off x="5648323" y="3219451"/>
              <a:ext cx="521006" cy="180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900" dirty="0"/>
                <a:t>4.administratíva</a:t>
              </a:r>
              <a:endParaRPr lang="en-US" sz="900" dirty="0"/>
            </a:p>
          </p:txBody>
        </p:sp>
      </p:grpSp>
      <p:sp>
        <p:nvSpPr>
          <p:cNvPr id="219" name="Zaoblený obdĺžnik 218"/>
          <p:cNvSpPr/>
          <p:nvPr/>
        </p:nvSpPr>
        <p:spPr>
          <a:xfrm>
            <a:off x="6869625" y="6319185"/>
            <a:ext cx="1179000" cy="271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1100" dirty="0">
                <a:solidFill>
                  <a:schemeClr val="tx1"/>
                </a:solidFill>
              </a:rPr>
              <a:t>Spisovňa, archív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222" name="Rovná spojovacia šípka 221"/>
          <p:cNvCxnSpPr/>
          <p:nvPr/>
        </p:nvCxnSpPr>
        <p:spPr>
          <a:xfrm rot="16200000" flipH="1">
            <a:off x="5219700" y="3495674"/>
            <a:ext cx="1190625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Rovná spojnica 223"/>
          <p:cNvCxnSpPr/>
          <p:nvPr/>
        </p:nvCxnSpPr>
        <p:spPr>
          <a:xfrm>
            <a:off x="1857375" y="3971925"/>
            <a:ext cx="39528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BlokTextu 134"/>
          <p:cNvSpPr txBox="1"/>
          <p:nvPr/>
        </p:nvSpPr>
        <p:spPr>
          <a:xfrm>
            <a:off x="2773367" y="4240407"/>
            <a:ext cx="3722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50" dirty="0"/>
              <a:t>2-1</a:t>
            </a:r>
            <a:endParaRPr lang="en-US" sz="1050" dirty="0"/>
          </a:p>
        </p:txBody>
      </p:sp>
      <p:sp>
        <p:nvSpPr>
          <p:cNvPr id="141" name="BlokTextu 140"/>
          <p:cNvSpPr txBox="1"/>
          <p:nvPr/>
        </p:nvSpPr>
        <p:spPr>
          <a:xfrm>
            <a:off x="6281799" y="4292327"/>
            <a:ext cx="3722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50" dirty="0"/>
              <a:t>2-2</a:t>
            </a:r>
            <a:endParaRPr lang="en-US" sz="1050" dirty="0"/>
          </a:p>
        </p:txBody>
      </p:sp>
      <p:sp>
        <p:nvSpPr>
          <p:cNvPr id="142" name="BlokTextu 141"/>
          <p:cNvSpPr txBox="1"/>
          <p:nvPr/>
        </p:nvSpPr>
        <p:spPr>
          <a:xfrm>
            <a:off x="3952343" y="4555255"/>
            <a:ext cx="47481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50" dirty="0"/>
              <a:t>2-2-1</a:t>
            </a:r>
            <a:endParaRPr lang="en-US" sz="1050" dirty="0"/>
          </a:p>
        </p:txBody>
      </p:sp>
      <p:sp>
        <p:nvSpPr>
          <p:cNvPr id="143" name="BlokTextu 142"/>
          <p:cNvSpPr txBox="1"/>
          <p:nvPr/>
        </p:nvSpPr>
        <p:spPr>
          <a:xfrm>
            <a:off x="5079399" y="4546887"/>
            <a:ext cx="47481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50" dirty="0"/>
              <a:t>2-2-2</a:t>
            </a:r>
            <a:endParaRPr lang="en-US" sz="1050" dirty="0"/>
          </a:p>
        </p:txBody>
      </p:sp>
      <p:sp>
        <p:nvSpPr>
          <p:cNvPr id="144" name="Zaoblený obdĺžnik 143"/>
          <p:cNvSpPr/>
          <p:nvPr/>
        </p:nvSpPr>
        <p:spPr>
          <a:xfrm>
            <a:off x="4766281" y="6585958"/>
            <a:ext cx="1554132" cy="272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k-SK" sz="900" dirty="0">
                <a:solidFill>
                  <a:schemeClr val="tx1"/>
                </a:solidFill>
              </a:rPr>
              <a:t>Osvedčenia           licencie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45" name="BlokTextu 144"/>
          <p:cNvSpPr txBox="1"/>
          <p:nvPr/>
        </p:nvSpPr>
        <p:spPr>
          <a:xfrm>
            <a:off x="5667086" y="6109298"/>
            <a:ext cx="2952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100" dirty="0">
                <a:solidFill>
                  <a:srgbClr val="FF0000"/>
                </a:solidFill>
              </a:rPr>
              <a:t>-a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46" name="BlokTextu 145"/>
          <p:cNvSpPr txBox="1"/>
          <p:nvPr/>
        </p:nvSpPr>
        <p:spPr>
          <a:xfrm>
            <a:off x="6141022" y="6362178"/>
            <a:ext cx="3016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100" dirty="0">
                <a:solidFill>
                  <a:srgbClr val="FF0000"/>
                </a:solidFill>
              </a:rPr>
              <a:t>-b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54" name="BlokTextu 153"/>
          <p:cNvSpPr txBox="1"/>
          <p:nvPr/>
        </p:nvSpPr>
        <p:spPr>
          <a:xfrm>
            <a:off x="5419246" y="6645202"/>
            <a:ext cx="2872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100" dirty="0">
                <a:solidFill>
                  <a:srgbClr val="FF0000"/>
                </a:solidFill>
              </a:rPr>
              <a:t>-c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66" name="BlokTextu 165"/>
          <p:cNvSpPr txBox="1"/>
          <p:nvPr/>
        </p:nvSpPr>
        <p:spPr>
          <a:xfrm>
            <a:off x="6104190" y="6656930"/>
            <a:ext cx="3016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100" dirty="0">
                <a:solidFill>
                  <a:srgbClr val="FF0000"/>
                </a:solidFill>
              </a:rPr>
              <a:t>-d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72" name="BlokTextu 171"/>
          <p:cNvSpPr txBox="1"/>
          <p:nvPr/>
        </p:nvSpPr>
        <p:spPr>
          <a:xfrm>
            <a:off x="7382071" y="4538519"/>
            <a:ext cx="47481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050" dirty="0"/>
              <a:t>2-2-3</a:t>
            </a:r>
            <a:endParaRPr lang="en-US" sz="1050" dirty="0"/>
          </a:p>
        </p:txBody>
      </p:sp>
      <p:sp>
        <p:nvSpPr>
          <p:cNvPr id="195" name="BlokTextu 194"/>
          <p:cNvSpPr txBox="1"/>
          <p:nvPr/>
        </p:nvSpPr>
        <p:spPr>
          <a:xfrm>
            <a:off x="5295316" y="5164785"/>
            <a:ext cx="2872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900" dirty="0"/>
              <a:t>/1</a:t>
            </a:r>
            <a:endParaRPr lang="en-US" sz="900" dirty="0"/>
          </a:p>
        </p:txBody>
      </p:sp>
      <p:sp>
        <p:nvSpPr>
          <p:cNvPr id="197" name="BlokTextu 196"/>
          <p:cNvSpPr txBox="1"/>
          <p:nvPr/>
        </p:nvSpPr>
        <p:spPr>
          <a:xfrm>
            <a:off x="5286948" y="5528193"/>
            <a:ext cx="2872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900" dirty="0"/>
              <a:t>/2</a:t>
            </a:r>
            <a:endParaRPr lang="en-US" sz="900" dirty="0"/>
          </a:p>
        </p:txBody>
      </p:sp>
      <p:sp>
        <p:nvSpPr>
          <p:cNvPr id="199" name="BlokTextu 198"/>
          <p:cNvSpPr txBox="1"/>
          <p:nvPr/>
        </p:nvSpPr>
        <p:spPr>
          <a:xfrm>
            <a:off x="5278580" y="5901649"/>
            <a:ext cx="2872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900" dirty="0"/>
              <a:t>/3</a:t>
            </a:r>
            <a:endParaRPr lang="en-US" sz="900" dirty="0"/>
          </a:p>
        </p:txBody>
      </p:sp>
      <p:sp>
        <p:nvSpPr>
          <p:cNvPr id="201" name="Zaoblený obdĺžnik 200"/>
          <p:cNvSpPr/>
          <p:nvPr/>
        </p:nvSpPr>
        <p:spPr>
          <a:xfrm>
            <a:off x="1565892" y="2495384"/>
            <a:ext cx="582095" cy="14519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1100" dirty="0">
                <a:solidFill>
                  <a:schemeClr val="tx1"/>
                </a:solidFill>
              </a:rPr>
              <a:t>  </a:t>
            </a:r>
            <a:r>
              <a:rPr lang="sk-SK" sz="900" dirty="0">
                <a:solidFill>
                  <a:schemeClr val="tx1"/>
                </a:solidFill>
              </a:rPr>
              <a:t>SNA 5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203" name="Zaoblený obdĺžnik 202"/>
          <p:cNvSpPr/>
          <p:nvPr/>
        </p:nvSpPr>
        <p:spPr>
          <a:xfrm>
            <a:off x="2692948" y="2497064"/>
            <a:ext cx="582095" cy="14519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1100" dirty="0">
                <a:solidFill>
                  <a:schemeClr val="tx1"/>
                </a:solidFill>
              </a:rPr>
              <a:t>  </a:t>
            </a:r>
            <a:r>
              <a:rPr lang="sk-SK" sz="900" dirty="0">
                <a:solidFill>
                  <a:schemeClr val="tx1"/>
                </a:solidFill>
              </a:rPr>
              <a:t>SNA 6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220" name="Zaoblený obdĺžnik 219"/>
          <p:cNvSpPr/>
          <p:nvPr/>
        </p:nvSpPr>
        <p:spPr>
          <a:xfrm>
            <a:off x="3970724" y="2488696"/>
            <a:ext cx="582095" cy="14519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1100" dirty="0">
                <a:solidFill>
                  <a:schemeClr val="tx1"/>
                </a:solidFill>
              </a:rPr>
              <a:t>  </a:t>
            </a:r>
            <a:r>
              <a:rPr lang="sk-SK" sz="900" dirty="0">
                <a:solidFill>
                  <a:schemeClr val="tx1"/>
                </a:solidFill>
              </a:rPr>
              <a:t>SNA 7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225" name="Rovná spojovacia šípka 224"/>
          <p:cNvCxnSpPr/>
          <p:nvPr/>
        </p:nvCxnSpPr>
        <p:spPr>
          <a:xfrm rot="16200000" flipH="1">
            <a:off x="8670056" y="3203751"/>
            <a:ext cx="590265" cy="159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Rovná spojovacia šípka 227"/>
          <p:cNvCxnSpPr>
            <a:stCxn id="226" idx="3"/>
          </p:cNvCxnSpPr>
          <p:nvPr/>
        </p:nvCxnSpPr>
        <p:spPr>
          <a:xfrm flipH="1">
            <a:off x="8973179" y="1301265"/>
            <a:ext cx="1004834" cy="35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Zaoblený obdĺžnik 228"/>
          <p:cNvSpPr/>
          <p:nvPr/>
        </p:nvSpPr>
        <p:spPr>
          <a:xfrm>
            <a:off x="3225521" y="813917"/>
            <a:ext cx="1647930" cy="291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050" dirty="0"/>
              <a:t>Zákon  o </a:t>
            </a:r>
            <a:r>
              <a:rPr lang="sk-SK" sz="300" dirty="0"/>
              <a:t> </a:t>
            </a:r>
            <a:r>
              <a:rPr lang="sk-SK" sz="1050" dirty="0"/>
              <a:t>športe 440/2015 </a:t>
            </a:r>
            <a:endParaRPr lang="en-US" sz="1050" dirty="0"/>
          </a:p>
        </p:txBody>
      </p:sp>
      <p:sp>
        <p:nvSpPr>
          <p:cNvPr id="231" name="Zaoblený obdĺžnik 230"/>
          <p:cNvSpPr/>
          <p:nvPr/>
        </p:nvSpPr>
        <p:spPr>
          <a:xfrm>
            <a:off x="7015249" y="815613"/>
            <a:ext cx="1304799" cy="2696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000" dirty="0"/>
              <a:t>Zákon  č.83/1990</a:t>
            </a:r>
            <a:endParaRPr lang="en-US" sz="1000" dirty="0"/>
          </a:p>
        </p:txBody>
      </p:sp>
      <p:sp>
        <p:nvSpPr>
          <p:cNvPr id="226" name="Zaoblený obdĺžnik 225"/>
          <p:cNvSpPr/>
          <p:nvPr/>
        </p:nvSpPr>
        <p:spPr>
          <a:xfrm>
            <a:off x="9304708" y="1185711"/>
            <a:ext cx="673305" cy="2311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/>
              <a:t>UNIF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6765215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211</Words>
  <Application>Microsoft Office PowerPoint</Application>
  <PresentationFormat>Širokouhlá</PresentationFormat>
  <Paragraphs>82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Motív balíka Office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udrzba</dc:creator>
  <cp:lastModifiedBy>Brutus</cp:lastModifiedBy>
  <cp:revision>93</cp:revision>
  <cp:lastPrinted>2021-05-19T12:41:14Z</cp:lastPrinted>
  <dcterms:created xsi:type="dcterms:W3CDTF">2020-07-09T10:36:11Z</dcterms:created>
  <dcterms:modified xsi:type="dcterms:W3CDTF">2022-02-21T19:39:55Z</dcterms:modified>
</cp:coreProperties>
</file>